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292608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92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8FC"/>
    <a:srgbClr val="FFF2CC"/>
    <a:srgbClr val="F8CECC"/>
    <a:srgbClr val="D5E8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0"/>
  </p:normalViewPr>
  <p:slideViewPr>
    <p:cSldViewPr snapToGrid="0" snapToObjects="1">
      <p:cViewPr varScale="1">
        <p:scale>
          <a:sx n="20" d="100"/>
          <a:sy n="20" d="100"/>
        </p:scale>
        <p:origin x="2970" y="156"/>
      </p:cViewPr>
      <p:guideLst>
        <p:guide orient="horz" pos="12096"/>
        <p:guide pos="92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6285233"/>
            <a:ext cx="24871680" cy="1337056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3657600" y="20171413"/>
            <a:ext cx="21945600" cy="9272267"/>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366093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422546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939762" y="2044700"/>
            <a:ext cx="6309360"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11682" y="2044700"/>
            <a:ext cx="1856232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979725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529283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96442" y="9574541"/>
            <a:ext cx="25237440" cy="15975327"/>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1996442" y="25701001"/>
            <a:ext cx="25237440" cy="8401047"/>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1919A2-32CB-B446-B282-2AF8B1483076}"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620305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116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8132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1919A2-32CB-B446-B282-2AF8B1483076}" type="datetimeFigureOut">
              <a:rPr lang="en-US" smtClean="0"/>
              <a:t>4/30/2019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40004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044708"/>
            <a:ext cx="2523744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15494" y="9414513"/>
            <a:ext cx="12378688"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015494" y="14028420"/>
            <a:ext cx="12378688"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813282" y="9414513"/>
            <a:ext cx="12439651"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4813282" y="14028420"/>
            <a:ext cx="12439651"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1919A2-32CB-B446-B282-2AF8B1483076}" type="datetimeFigureOut">
              <a:rPr lang="en-US" smtClean="0"/>
              <a:t>4/30/2019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12134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1919A2-32CB-B446-B282-2AF8B1483076}" type="datetimeFigureOut">
              <a:rPr lang="en-US" smtClean="0"/>
              <a:t>4/30/2019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975954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919A2-32CB-B446-B282-2AF8B1483076}" type="datetimeFigureOut">
              <a:rPr lang="en-US" smtClean="0"/>
              <a:t>4/30/2019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213663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2439651" y="5529588"/>
            <a:ext cx="14813280" cy="272923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8004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439651" y="5529588"/>
            <a:ext cx="14813280" cy="272923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21188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2044708"/>
            <a:ext cx="2523744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11680" y="10223500"/>
            <a:ext cx="2523744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11680" y="35595568"/>
            <a:ext cx="6583680" cy="2044700"/>
          </a:xfrm>
          <a:prstGeom prst="rect">
            <a:avLst/>
          </a:prstGeom>
        </p:spPr>
        <p:txBody>
          <a:bodyPr vert="horz" lIns="91440" tIns="45720" rIns="91440" bIns="45720" rtlCol="0" anchor="ctr"/>
          <a:lstStyle>
            <a:lvl1pPr algn="l">
              <a:defRPr sz="3840">
                <a:solidFill>
                  <a:schemeClr val="tx1">
                    <a:tint val="75000"/>
                  </a:schemeClr>
                </a:solidFill>
              </a:defRPr>
            </a:lvl1pPr>
          </a:lstStyle>
          <a:p>
            <a:fld id="{961919A2-32CB-B446-B282-2AF8B1483076}" type="datetimeFigureOut">
              <a:rPr lang="en-US" smtClean="0"/>
              <a:t>4/30/2019</a:t>
            </a:fld>
            <a:endParaRPr lang="en-US"/>
          </a:p>
        </p:txBody>
      </p:sp>
      <p:sp>
        <p:nvSpPr>
          <p:cNvPr id="5" name="Footer Placeholder 4"/>
          <p:cNvSpPr>
            <a:spLocks noGrp="1"/>
          </p:cNvSpPr>
          <p:nvPr>
            <p:ph type="ftr" sz="quarter" idx="3"/>
          </p:nvPr>
        </p:nvSpPr>
        <p:spPr>
          <a:xfrm>
            <a:off x="9692640" y="35595568"/>
            <a:ext cx="9875520" cy="20447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665440" y="35595568"/>
            <a:ext cx="6583680" cy="2044700"/>
          </a:xfrm>
          <a:prstGeom prst="rect">
            <a:avLst/>
          </a:prstGeom>
        </p:spPr>
        <p:txBody>
          <a:bodyPr vert="horz" lIns="91440" tIns="45720" rIns="91440" bIns="45720" rtlCol="0" anchor="ctr"/>
          <a:lstStyle>
            <a:lvl1pPr algn="r">
              <a:defRPr sz="3840">
                <a:solidFill>
                  <a:schemeClr val="tx1">
                    <a:tint val="75000"/>
                  </a:schemeClr>
                </a:solidFill>
              </a:defRPr>
            </a:lvl1pPr>
          </a:lstStyle>
          <a:p>
            <a:fld id="{CFA115B8-D497-9244-AE81-C84537713E50}" type="slidenum">
              <a:rPr lang="en-US" smtClean="0"/>
              <a:t>‹#›</a:t>
            </a:fld>
            <a:endParaRPr lang="en-US"/>
          </a:p>
        </p:txBody>
      </p:sp>
    </p:spTree>
    <p:extLst>
      <p:ext uri="{BB962C8B-B14F-4D97-AF65-F5344CB8AC3E}">
        <p14:creationId xmlns:p14="http://schemas.microsoft.com/office/powerpoint/2010/main" val="2075145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91D01236-9DB0-4175-8A6F-32DEB4009B80}"/>
              </a:ext>
            </a:extLst>
          </p:cNvPr>
          <p:cNvSpPr txBox="1"/>
          <p:nvPr/>
        </p:nvSpPr>
        <p:spPr>
          <a:xfrm>
            <a:off x="14630402" y="12715919"/>
            <a:ext cx="13185896" cy="11640431"/>
          </a:xfrm>
          <a:prstGeom prst="rect">
            <a:avLst/>
          </a:prstGeom>
          <a:noFill/>
        </p:spPr>
        <p:txBody>
          <a:bodyPr wrap="square" rtlCol="0">
            <a:spAutoFit/>
          </a:bodyPr>
          <a:lstStyle/>
          <a:p>
            <a:pPr>
              <a:lnSpc>
                <a:spcPct val="150000"/>
              </a:lnSpc>
            </a:pPr>
            <a:r>
              <a:rPr lang="en-US" sz="3600" dirty="0"/>
              <a:t>Our project is able to consistently and accurately interpret and transmit Morse code to another device each running the same compiled code. Because we’ve chosen to send communications one character at a time immediately as they’re entered by the user, there’s very little delay in transmission, and interaction between the two devices is seemingly instant. </a:t>
            </a:r>
          </a:p>
          <a:p>
            <a:pPr>
              <a:lnSpc>
                <a:spcPct val="150000"/>
              </a:lnSpc>
            </a:pPr>
            <a:endParaRPr lang="en-US" sz="3600" dirty="0"/>
          </a:p>
          <a:p>
            <a:pPr>
              <a:lnSpc>
                <a:spcPct val="150000"/>
              </a:lnSpc>
            </a:pPr>
            <a:endParaRPr lang="en-US" sz="3600" dirty="0"/>
          </a:p>
          <a:p>
            <a:pPr>
              <a:lnSpc>
                <a:spcPct val="150000"/>
              </a:lnSpc>
            </a:pPr>
            <a:endParaRPr lang="en-US" sz="3600" dirty="0"/>
          </a:p>
          <a:p>
            <a:pPr>
              <a:lnSpc>
                <a:spcPct val="150000"/>
              </a:lnSpc>
            </a:pPr>
            <a:endParaRPr lang="en-US" sz="3600" dirty="0"/>
          </a:p>
          <a:p>
            <a:pPr>
              <a:lnSpc>
                <a:spcPct val="150000"/>
              </a:lnSpc>
            </a:pPr>
            <a:r>
              <a:rPr lang="en-US" sz="3600" dirty="0"/>
              <a:t>Additionally, we were able to use the binding functionality of the HC-05, to ensure that messages will only be transmitted between our two devices, ensuring that other Bluetooth communications will never interrupt our transmissions.</a:t>
            </a:r>
          </a:p>
        </p:txBody>
      </p:sp>
      <p:pic>
        <p:nvPicPr>
          <p:cNvPr id="2" name="Picture 2">
            <a:extLst>
              <a:ext uri="{FF2B5EF4-FFF2-40B4-BE49-F238E27FC236}">
                <a16:creationId xmlns:a16="http://schemas.microsoft.com/office/drawing/2014/main" id="{30E42814-1DFA-294B-8ADB-7A8A4AFC5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E037BF99-7506-C14F-8D8B-06A6E1F9F1D9}"/>
              </a:ext>
            </a:extLst>
          </p:cNvPr>
          <p:cNvSpPr txBox="1"/>
          <p:nvPr/>
        </p:nvSpPr>
        <p:spPr>
          <a:xfrm>
            <a:off x="457200" y="37225108"/>
            <a:ext cx="7699544" cy="646331"/>
          </a:xfrm>
          <a:prstGeom prst="rect">
            <a:avLst/>
          </a:prstGeom>
          <a:noFill/>
        </p:spPr>
        <p:txBody>
          <a:bodyPr wrap="none" rtlCol="0">
            <a:spAutoFit/>
          </a:bodyPr>
          <a:lstStyle/>
          <a:p>
            <a:r>
              <a:rPr lang="en-US" sz="3600" dirty="0">
                <a:latin typeface="Helvetica" pitchFamily="2" charset="0"/>
              </a:rPr>
              <a:t>ECE:3360 Embedded Systems 2019</a:t>
            </a:r>
          </a:p>
        </p:txBody>
      </p:sp>
      <p:sp>
        <p:nvSpPr>
          <p:cNvPr id="4" name="TextBox 3">
            <a:extLst>
              <a:ext uri="{FF2B5EF4-FFF2-40B4-BE49-F238E27FC236}">
                <a16:creationId xmlns:a16="http://schemas.microsoft.com/office/drawing/2014/main" id="{79F1B403-31AD-B847-85E6-A5E361701105}"/>
              </a:ext>
            </a:extLst>
          </p:cNvPr>
          <p:cNvSpPr txBox="1"/>
          <p:nvPr/>
        </p:nvSpPr>
        <p:spPr>
          <a:xfrm>
            <a:off x="23984538" y="37225108"/>
            <a:ext cx="4750018" cy="646331"/>
          </a:xfrm>
          <a:prstGeom prst="rect">
            <a:avLst/>
          </a:prstGeom>
          <a:noFill/>
        </p:spPr>
        <p:txBody>
          <a:bodyPr wrap="none" rtlCol="0">
            <a:spAutoFit/>
          </a:bodyPr>
          <a:lstStyle/>
          <a:p>
            <a:r>
              <a:rPr lang="en-US" sz="3600" dirty="0">
                <a:latin typeface="Helvetica" pitchFamily="2" charset="0"/>
              </a:rPr>
              <a:t>The University of Iowa</a:t>
            </a:r>
          </a:p>
        </p:txBody>
      </p:sp>
      <p:cxnSp>
        <p:nvCxnSpPr>
          <p:cNvPr id="5" name="Straight Connector 4">
            <a:extLst>
              <a:ext uri="{FF2B5EF4-FFF2-40B4-BE49-F238E27FC236}">
                <a16:creationId xmlns:a16="http://schemas.microsoft.com/office/drawing/2014/main" id="{52B090C5-F03E-FF41-A352-4F47475A09EB}"/>
              </a:ext>
            </a:extLst>
          </p:cNvPr>
          <p:cNvCxnSpPr>
            <a:cxnSpLocks/>
          </p:cNvCxnSpPr>
          <p:nvPr/>
        </p:nvCxnSpPr>
        <p:spPr>
          <a:xfrm>
            <a:off x="457200" y="36738655"/>
            <a:ext cx="28194000" cy="0"/>
          </a:xfrm>
          <a:prstGeom prst="line">
            <a:avLst/>
          </a:prstGeom>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E45DA74-3042-F04D-A0F0-564A5F4FF4D1}"/>
              </a:ext>
            </a:extLst>
          </p:cNvPr>
          <p:cNvSpPr txBox="1"/>
          <p:nvPr/>
        </p:nvSpPr>
        <p:spPr>
          <a:xfrm>
            <a:off x="10319765" y="990600"/>
            <a:ext cx="8621271" cy="1323439"/>
          </a:xfrm>
          <a:prstGeom prst="rect">
            <a:avLst/>
          </a:prstGeom>
          <a:noFill/>
        </p:spPr>
        <p:txBody>
          <a:bodyPr wrap="none" rtlCol="0">
            <a:spAutoFit/>
          </a:bodyPr>
          <a:lstStyle/>
          <a:p>
            <a:r>
              <a:rPr lang="en-US" sz="8000" b="1" dirty="0">
                <a:latin typeface="Helvetica" pitchFamily="2" charset="0"/>
              </a:rPr>
              <a:t>Morse Code Chat</a:t>
            </a:r>
          </a:p>
        </p:txBody>
      </p:sp>
      <p:sp>
        <p:nvSpPr>
          <p:cNvPr id="7" name="TextBox 6">
            <a:extLst>
              <a:ext uri="{FF2B5EF4-FFF2-40B4-BE49-F238E27FC236}">
                <a16:creationId xmlns:a16="http://schemas.microsoft.com/office/drawing/2014/main" id="{B31D58BE-780E-2044-B337-58D669527A71}"/>
              </a:ext>
            </a:extLst>
          </p:cNvPr>
          <p:cNvSpPr txBox="1"/>
          <p:nvPr/>
        </p:nvSpPr>
        <p:spPr>
          <a:xfrm>
            <a:off x="5509955" y="2133600"/>
            <a:ext cx="18240891" cy="1200329"/>
          </a:xfrm>
          <a:prstGeom prst="rect">
            <a:avLst/>
          </a:prstGeom>
          <a:noFill/>
        </p:spPr>
        <p:txBody>
          <a:bodyPr wrap="none" rtlCol="0">
            <a:spAutoFit/>
          </a:bodyPr>
          <a:lstStyle/>
          <a:p>
            <a:r>
              <a:rPr lang="en-US" sz="7200" i="1" dirty="0">
                <a:ln w="0"/>
                <a:effectLst>
                  <a:outerShdw blurRad="38100" dist="19050" dir="2700000" algn="tl" rotWithShape="0">
                    <a:schemeClr val="dk1">
                      <a:alpha val="40000"/>
                    </a:schemeClr>
                  </a:outerShdw>
                </a:effectLst>
                <a:latin typeface="Helvetica" pitchFamily="2" charset="0"/>
              </a:rPr>
              <a:t>Alexander Powers and Benjamin Mitchinson</a:t>
            </a:r>
          </a:p>
        </p:txBody>
      </p:sp>
      <p:sp>
        <p:nvSpPr>
          <p:cNvPr id="10" name="TextBox 9">
            <a:extLst>
              <a:ext uri="{FF2B5EF4-FFF2-40B4-BE49-F238E27FC236}">
                <a16:creationId xmlns:a16="http://schemas.microsoft.com/office/drawing/2014/main" id="{5640DC18-DF90-AD4B-B4F3-55DF4F02AE5C}"/>
              </a:ext>
            </a:extLst>
          </p:cNvPr>
          <p:cNvSpPr txBox="1"/>
          <p:nvPr/>
        </p:nvSpPr>
        <p:spPr>
          <a:xfrm>
            <a:off x="27607324" y="366355"/>
            <a:ext cx="1127232" cy="1107996"/>
          </a:xfrm>
          <a:prstGeom prst="rect">
            <a:avLst/>
          </a:prstGeom>
          <a:noFill/>
        </p:spPr>
        <p:txBody>
          <a:bodyPr wrap="none" rtlCol="0">
            <a:spAutoFit/>
          </a:bodyPr>
          <a:lstStyle/>
          <a:p>
            <a:r>
              <a:rPr lang="en-US" sz="6600" b="1" dirty="0">
                <a:latin typeface="Helvetica" pitchFamily="2" charset="0"/>
              </a:rPr>
              <a:t>23</a:t>
            </a:r>
          </a:p>
        </p:txBody>
      </p:sp>
      <p:pic>
        <p:nvPicPr>
          <p:cNvPr id="14" name="Picture 13" descr="A close up of a sign&#10;&#10;Description automatically generated">
            <a:extLst>
              <a:ext uri="{FF2B5EF4-FFF2-40B4-BE49-F238E27FC236}">
                <a16:creationId xmlns:a16="http://schemas.microsoft.com/office/drawing/2014/main" id="{E3005A26-5DF9-9D43-9AFF-A91F485E1BFC}"/>
              </a:ext>
            </a:extLst>
          </p:cNvPr>
          <p:cNvPicPr>
            <a:picLocks noChangeAspect="1"/>
          </p:cNvPicPr>
          <p:nvPr/>
        </p:nvPicPr>
        <p:blipFill>
          <a:blip r:embed="rId3"/>
          <a:stretch>
            <a:fillRect/>
          </a:stretch>
        </p:blipFill>
        <p:spPr>
          <a:xfrm>
            <a:off x="2401403" y="13005993"/>
            <a:ext cx="10081164" cy="4265585"/>
          </a:xfrm>
          <a:prstGeom prst="rect">
            <a:avLst/>
          </a:prstGeom>
          <a:ln w="76200">
            <a:noFill/>
          </a:ln>
        </p:spPr>
      </p:pic>
      <p:sp>
        <p:nvSpPr>
          <p:cNvPr id="17" name="TextBox 16">
            <a:extLst>
              <a:ext uri="{FF2B5EF4-FFF2-40B4-BE49-F238E27FC236}">
                <a16:creationId xmlns:a16="http://schemas.microsoft.com/office/drawing/2014/main" id="{2E5DEBAD-C350-BA41-A884-E7C6B30D6529}"/>
              </a:ext>
            </a:extLst>
          </p:cNvPr>
          <p:cNvSpPr txBox="1"/>
          <p:nvPr/>
        </p:nvSpPr>
        <p:spPr>
          <a:xfrm>
            <a:off x="1447018" y="4014297"/>
            <a:ext cx="26384354"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Helvetica" pitchFamily="2" charset="0"/>
              </a:rPr>
              <a:t>Abstract</a:t>
            </a:r>
          </a:p>
        </p:txBody>
      </p:sp>
      <p:sp>
        <p:nvSpPr>
          <p:cNvPr id="18" name="TextBox 17">
            <a:extLst>
              <a:ext uri="{FF2B5EF4-FFF2-40B4-BE49-F238E27FC236}">
                <a16:creationId xmlns:a16="http://schemas.microsoft.com/office/drawing/2014/main" id="{8760CDFE-570A-3F49-9525-452EF4469655}"/>
              </a:ext>
            </a:extLst>
          </p:cNvPr>
          <p:cNvSpPr txBox="1"/>
          <p:nvPr/>
        </p:nvSpPr>
        <p:spPr>
          <a:xfrm>
            <a:off x="1429430" y="11314333"/>
            <a:ext cx="1202531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Helvetica" pitchFamily="2" charset="0"/>
              </a:rPr>
              <a:t>System Design</a:t>
            </a:r>
          </a:p>
        </p:txBody>
      </p:sp>
      <p:sp>
        <p:nvSpPr>
          <p:cNvPr id="19" name="TextBox 18">
            <a:extLst>
              <a:ext uri="{FF2B5EF4-FFF2-40B4-BE49-F238E27FC236}">
                <a16:creationId xmlns:a16="http://schemas.microsoft.com/office/drawing/2014/main" id="{2321B659-9540-DA4B-9B0F-863A8515D609}"/>
              </a:ext>
            </a:extLst>
          </p:cNvPr>
          <p:cNvSpPr txBox="1"/>
          <p:nvPr/>
        </p:nvSpPr>
        <p:spPr>
          <a:xfrm>
            <a:off x="14630401" y="11314333"/>
            <a:ext cx="13200968"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Helvetica" pitchFamily="2" charset="0"/>
              </a:rPr>
              <a:t>Result</a:t>
            </a:r>
          </a:p>
        </p:txBody>
      </p:sp>
      <p:sp>
        <p:nvSpPr>
          <p:cNvPr id="22" name="TextBox 21">
            <a:extLst>
              <a:ext uri="{FF2B5EF4-FFF2-40B4-BE49-F238E27FC236}">
                <a16:creationId xmlns:a16="http://schemas.microsoft.com/office/drawing/2014/main" id="{7C0ED769-2B19-A047-9BA3-DEEA88D423C0}"/>
              </a:ext>
            </a:extLst>
          </p:cNvPr>
          <p:cNvSpPr txBox="1"/>
          <p:nvPr/>
        </p:nvSpPr>
        <p:spPr>
          <a:xfrm>
            <a:off x="1399932" y="25560720"/>
            <a:ext cx="14278658"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Helvetica" pitchFamily="2" charset="0"/>
              </a:rPr>
              <a:t>Lessons Learned</a:t>
            </a:r>
          </a:p>
        </p:txBody>
      </p:sp>
      <p:sp>
        <p:nvSpPr>
          <p:cNvPr id="23" name="TextBox 22">
            <a:extLst>
              <a:ext uri="{FF2B5EF4-FFF2-40B4-BE49-F238E27FC236}">
                <a16:creationId xmlns:a16="http://schemas.microsoft.com/office/drawing/2014/main" id="{C53539E3-75BF-C341-B383-44B2AC3060CF}"/>
              </a:ext>
            </a:extLst>
          </p:cNvPr>
          <p:cNvSpPr txBox="1"/>
          <p:nvPr/>
        </p:nvSpPr>
        <p:spPr>
          <a:xfrm>
            <a:off x="17148161" y="25560720"/>
            <a:ext cx="10653715" cy="1107972"/>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Helvetica" pitchFamily="2" charset="0"/>
              </a:rPr>
              <a:t>Conclusion</a:t>
            </a:r>
          </a:p>
        </p:txBody>
      </p:sp>
      <p:sp>
        <p:nvSpPr>
          <p:cNvPr id="24" name="TextBox 23">
            <a:extLst>
              <a:ext uri="{FF2B5EF4-FFF2-40B4-BE49-F238E27FC236}">
                <a16:creationId xmlns:a16="http://schemas.microsoft.com/office/drawing/2014/main" id="{D2BC0A5E-89FB-944A-8AD4-B445668D1EC4}"/>
              </a:ext>
            </a:extLst>
          </p:cNvPr>
          <p:cNvSpPr txBox="1"/>
          <p:nvPr/>
        </p:nvSpPr>
        <p:spPr>
          <a:xfrm>
            <a:off x="1399932" y="5580254"/>
            <a:ext cx="16357126" cy="3330464"/>
          </a:xfrm>
          <a:prstGeom prst="rect">
            <a:avLst/>
          </a:prstGeom>
          <a:noFill/>
        </p:spPr>
        <p:txBody>
          <a:bodyPr wrap="square" rtlCol="0">
            <a:spAutoFit/>
          </a:bodyPr>
          <a:lstStyle/>
          <a:p>
            <a:pPr>
              <a:lnSpc>
                <a:spcPct val="150000"/>
              </a:lnSpc>
            </a:pPr>
            <a:r>
              <a:rPr lang="en-US" sz="3600" dirty="0"/>
              <a:t>Our project was to design and build a discrete Morse code communication set, programmed on two ATmega88PA development boards. Using our developed solution, two users are able communicate back and forth by tapping out Morse Code on a button, for transmission over Bluetooth to the LCD of their respective partner’s device. </a:t>
            </a:r>
          </a:p>
        </p:txBody>
      </p:sp>
      <p:sp>
        <p:nvSpPr>
          <p:cNvPr id="13" name="TextBox 12">
            <a:extLst>
              <a:ext uri="{FF2B5EF4-FFF2-40B4-BE49-F238E27FC236}">
                <a16:creationId xmlns:a16="http://schemas.microsoft.com/office/drawing/2014/main" id="{AE31F041-017C-4480-873E-01B763D5375A}"/>
              </a:ext>
            </a:extLst>
          </p:cNvPr>
          <p:cNvSpPr txBox="1"/>
          <p:nvPr/>
        </p:nvSpPr>
        <p:spPr>
          <a:xfrm>
            <a:off x="1399932" y="27255549"/>
            <a:ext cx="14278657" cy="4992457"/>
          </a:xfrm>
          <a:prstGeom prst="rect">
            <a:avLst/>
          </a:prstGeom>
          <a:noFill/>
        </p:spPr>
        <p:txBody>
          <a:bodyPr wrap="square" rtlCol="0">
            <a:spAutoFit/>
          </a:bodyPr>
          <a:lstStyle/>
          <a:p>
            <a:pPr>
              <a:lnSpc>
                <a:spcPct val="150000"/>
              </a:lnSpc>
            </a:pPr>
            <a:r>
              <a:rPr lang="en-US" sz="3600" dirty="0"/>
              <a:t>Reflecting on final physical hardware design, our solution would be more marketable if it was contained in a compact form factor, as opposed to being left on the development board and tethered to an outlet power source. The components are small enough to be wired to one board, and using a battery to power them all would result in an entirely portable communication device. </a:t>
            </a:r>
          </a:p>
        </p:txBody>
      </p:sp>
      <p:sp>
        <p:nvSpPr>
          <p:cNvPr id="25" name="TextBox 24">
            <a:extLst>
              <a:ext uri="{FF2B5EF4-FFF2-40B4-BE49-F238E27FC236}">
                <a16:creationId xmlns:a16="http://schemas.microsoft.com/office/drawing/2014/main" id="{B120EE32-4F57-431F-A351-DF7FBCD3596D}"/>
              </a:ext>
            </a:extLst>
          </p:cNvPr>
          <p:cNvSpPr txBox="1"/>
          <p:nvPr/>
        </p:nvSpPr>
        <p:spPr>
          <a:xfrm>
            <a:off x="17148160" y="27156877"/>
            <a:ext cx="10653715" cy="6654450"/>
          </a:xfrm>
          <a:prstGeom prst="rect">
            <a:avLst/>
          </a:prstGeom>
          <a:noFill/>
        </p:spPr>
        <p:txBody>
          <a:bodyPr wrap="square" rtlCol="0">
            <a:spAutoFit/>
          </a:bodyPr>
          <a:lstStyle/>
          <a:p>
            <a:pPr>
              <a:lnSpc>
                <a:spcPct val="150000"/>
              </a:lnSpc>
            </a:pPr>
            <a:r>
              <a:rPr lang="en-US" sz="3600" dirty="0"/>
              <a:t>Our completed solution achieves exactly what we sought out to accomplish. The pairing process of the HC-05 devices is faster and more reliable than originally anticipated, resulting in a consistent and accurate interpretation of Morse code transmission. We also made sure that our sampling method allows for user preferences on the timing of input based on the Farnsworth </a:t>
            </a:r>
          </a:p>
        </p:txBody>
      </p:sp>
      <p:sp>
        <p:nvSpPr>
          <p:cNvPr id="28" name="TextBox 27">
            <a:extLst>
              <a:ext uri="{FF2B5EF4-FFF2-40B4-BE49-F238E27FC236}">
                <a16:creationId xmlns:a16="http://schemas.microsoft.com/office/drawing/2014/main" id="{7D66FAC6-E2AB-493E-A784-706B6414AD7D}"/>
              </a:ext>
            </a:extLst>
          </p:cNvPr>
          <p:cNvSpPr txBox="1"/>
          <p:nvPr/>
        </p:nvSpPr>
        <p:spPr>
          <a:xfrm>
            <a:off x="1429430" y="17583368"/>
            <a:ext cx="12025311" cy="6654450"/>
          </a:xfrm>
          <a:prstGeom prst="rect">
            <a:avLst/>
          </a:prstGeom>
          <a:noFill/>
        </p:spPr>
        <p:txBody>
          <a:bodyPr wrap="square" rtlCol="0">
            <a:spAutoFit/>
          </a:bodyPr>
          <a:lstStyle/>
          <a:p>
            <a:pPr>
              <a:lnSpc>
                <a:spcPct val="150000"/>
              </a:lnSpc>
            </a:pPr>
            <a:r>
              <a:rPr lang="en-US" sz="3600" dirty="0"/>
              <a:t>The </a:t>
            </a:r>
            <a:r>
              <a:rPr lang="en-US" sz="3600" dirty="0">
                <a:highlight>
                  <a:srgbClr val="D5E8D4"/>
                </a:highlight>
              </a:rPr>
              <a:t>button</a:t>
            </a:r>
            <a:r>
              <a:rPr lang="en-US" sz="3600" dirty="0"/>
              <a:t> is the primary input signal for the system, which the </a:t>
            </a:r>
            <a:r>
              <a:rPr lang="en-US" sz="3600" dirty="0">
                <a:highlight>
                  <a:srgbClr val="F8CECC"/>
                </a:highlight>
              </a:rPr>
              <a:t>ATmega88PA</a:t>
            </a:r>
            <a:r>
              <a:rPr lang="en-US" sz="3600" dirty="0"/>
              <a:t> detects and interprets through a timer interrupt . This decoded Morse code is then sent via USART communication to the </a:t>
            </a:r>
            <a:r>
              <a:rPr lang="en-US" sz="3600" dirty="0">
                <a:highlight>
                  <a:srgbClr val="DAE8FC"/>
                </a:highlight>
              </a:rPr>
              <a:t>HC-05 Bluetooth</a:t>
            </a:r>
            <a:r>
              <a:rPr lang="en-US" sz="3600" dirty="0"/>
              <a:t> module, which then forwards the message to the other board’s HC-05 module. Once received by the other ATmega88PA, the Morse code is displayed on the </a:t>
            </a:r>
            <a:r>
              <a:rPr lang="en-US" sz="3600" dirty="0">
                <a:highlight>
                  <a:srgbClr val="FFF2CC"/>
                </a:highlight>
              </a:rPr>
              <a:t>16021-A LCD</a:t>
            </a:r>
            <a:r>
              <a:rPr lang="en-US" sz="3600" dirty="0"/>
              <a:t>. The LCD also displays the current Morse bits, and how the previous button press was interpreted.</a:t>
            </a:r>
          </a:p>
        </p:txBody>
      </p:sp>
      <p:sp>
        <p:nvSpPr>
          <p:cNvPr id="26" name="TextBox 25">
            <a:extLst>
              <a:ext uri="{FF2B5EF4-FFF2-40B4-BE49-F238E27FC236}">
                <a16:creationId xmlns:a16="http://schemas.microsoft.com/office/drawing/2014/main" id="{61B51E82-E284-4A17-B295-7A817582477B}"/>
              </a:ext>
            </a:extLst>
          </p:cNvPr>
          <p:cNvSpPr txBox="1"/>
          <p:nvPr/>
        </p:nvSpPr>
        <p:spPr>
          <a:xfrm>
            <a:off x="1399931" y="32578966"/>
            <a:ext cx="14278658" cy="707886"/>
          </a:xfrm>
          <a:prstGeom prst="rect">
            <a:avLst/>
          </a:prstGeom>
          <a:no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dirty="0">
                <a:solidFill>
                  <a:schemeClr val="tx1"/>
                </a:solidFill>
                <a:latin typeface="Helvetica" pitchFamily="2" charset="0"/>
              </a:rPr>
              <a:t>Acknowledgments</a:t>
            </a:r>
          </a:p>
        </p:txBody>
      </p:sp>
      <p:sp>
        <p:nvSpPr>
          <p:cNvPr id="8" name="TextBox 7">
            <a:extLst>
              <a:ext uri="{FF2B5EF4-FFF2-40B4-BE49-F238E27FC236}">
                <a16:creationId xmlns:a16="http://schemas.microsoft.com/office/drawing/2014/main" id="{B0CAF816-7896-4DB3-81EF-145FE40BB36A}"/>
              </a:ext>
            </a:extLst>
          </p:cNvPr>
          <p:cNvSpPr txBox="1"/>
          <p:nvPr/>
        </p:nvSpPr>
        <p:spPr>
          <a:xfrm>
            <a:off x="1723104" y="33643522"/>
            <a:ext cx="13955485" cy="369332"/>
          </a:xfrm>
          <a:prstGeom prst="rect">
            <a:avLst/>
          </a:prstGeom>
          <a:noFill/>
        </p:spPr>
        <p:txBody>
          <a:bodyPr wrap="square" rtlCol="0">
            <a:spAutoFit/>
          </a:bodyPr>
          <a:lstStyle/>
          <a:p>
            <a:r>
              <a:rPr lang="en-US" dirty="0"/>
              <a:t>1</a:t>
            </a:r>
          </a:p>
        </p:txBody>
      </p:sp>
      <p:pic>
        <p:nvPicPr>
          <p:cNvPr id="11" name="Picture 10">
            <a:extLst>
              <a:ext uri="{FF2B5EF4-FFF2-40B4-BE49-F238E27FC236}">
                <a16:creationId xmlns:a16="http://schemas.microsoft.com/office/drawing/2014/main" id="{C2238D6F-6404-4514-96CB-D472A8DB3224}"/>
              </a:ext>
            </a:extLst>
          </p:cNvPr>
          <p:cNvPicPr>
            <a:picLocks noChangeAspect="1"/>
          </p:cNvPicPr>
          <p:nvPr/>
        </p:nvPicPr>
        <p:blipFill>
          <a:blip r:embed="rId4"/>
          <a:stretch>
            <a:fillRect/>
          </a:stretch>
        </p:blipFill>
        <p:spPr>
          <a:xfrm>
            <a:off x="17900523" y="5608745"/>
            <a:ext cx="9547521" cy="5003344"/>
          </a:xfrm>
          <a:prstGeom prst="rect">
            <a:avLst/>
          </a:prstGeom>
        </p:spPr>
      </p:pic>
      <p:pic>
        <p:nvPicPr>
          <p:cNvPr id="31" name="Picture 30">
            <a:extLst>
              <a:ext uri="{FF2B5EF4-FFF2-40B4-BE49-F238E27FC236}">
                <a16:creationId xmlns:a16="http://schemas.microsoft.com/office/drawing/2014/main" id="{F2905658-C334-4D1E-9BB0-42B0714805E7}"/>
              </a:ext>
            </a:extLst>
          </p:cNvPr>
          <p:cNvPicPr>
            <a:picLocks noChangeAspect="1"/>
          </p:cNvPicPr>
          <p:nvPr/>
        </p:nvPicPr>
        <p:blipFill>
          <a:blip r:embed="rId5"/>
          <a:stretch>
            <a:fillRect/>
          </a:stretch>
        </p:blipFill>
        <p:spPr>
          <a:xfrm>
            <a:off x="15289971" y="17983147"/>
            <a:ext cx="12025311" cy="2749610"/>
          </a:xfrm>
          <a:prstGeom prst="rect">
            <a:avLst/>
          </a:prstGeom>
        </p:spPr>
      </p:pic>
    </p:spTree>
    <p:extLst>
      <p:ext uri="{BB962C8B-B14F-4D97-AF65-F5344CB8AC3E}">
        <p14:creationId xmlns:p14="http://schemas.microsoft.com/office/powerpoint/2010/main" val="28785786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226</TotalTime>
  <Words>396</Words>
  <Application>Microsoft Office PowerPoint</Application>
  <PresentationFormat>Custom</PresentationFormat>
  <Paragraphs>22</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Helvetica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Powers, Alexander B</dc:creator>
  <cp:lastModifiedBy>Mitchinson, Benjamin W</cp:lastModifiedBy>
  <cp:revision>70</cp:revision>
  <dcterms:created xsi:type="dcterms:W3CDTF">2019-04-28T18:01:30Z</dcterms:created>
  <dcterms:modified xsi:type="dcterms:W3CDTF">2019-04-30T21:03:30Z</dcterms:modified>
</cp:coreProperties>
</file>

<file path=docProps/thumbnail.jpeg>
</file>